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495" r:id="rId4"/>
    <p:sldId id="522" r:id="rId5"/>
    <p:sldId id="497" r:id="rId6"/>
    <p:sldId id="498" r:id="rId7"/>
    <p:sldId id="514" r:id="rId8"/>
    <p:sldId id="515" r:id="rId9"/>
    <p:sldId id="499" r:id="rId10"/>
    <p:sldId id="501" r:id="rId11"/>
    <p:sldId id="516" r:id="rId12"/>
    <p:sldId id="503" r:id="rId13"/>
    <p:sldId id="518" r:id="rId14"/>
    <p:sldId id="520" r:id="rId15"/>
    <p:sldId id="276" r:id="rId16"/>
    <p:sldId id="275" r:id="rId17"/>
    <p:sldId id="519" r:id="rId18"/>
    <p:sldId id="521" r:id="rId19"/>
    <p:sldId id="277" r:id="rId20"/>
    <p:sldId id="52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4E"/>
    <a:srgbClr val="FF4E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9"/>
    <p:restoredTop sz="94687"/>
  </p:normalViewPr>
  <p:slideViewPr>
    <p:cSldViewPr>
      <p:cViewPr varScale="1">
        <p:scale>
          <a:sx n="58" d="100"/>
          <a:sy n="58" d="100"/>
        </p:scale>
        <p:origin x="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9810-9E66-47FE-93C5-8E0C0D9FBACA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F2EF-2540-4585-B12D-D26245AEA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3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6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4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9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9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6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3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2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3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8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8B03-8B4E-4EEF-8E0C-C01AA99A85CE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5650-9D14-4CD4-AE00-DB946EA81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3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schoolnooge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noogen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21F84A8-244E-6866-BF73-E558C29B4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/>
          <a:stretch/>
        </p:blipFill>
        <p:spPr bwMode="auto">
          <a:xfrm>
            <a:off x="4799856" y="0"/>
            <a:ext cx="7392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744C21-8D23-2DD9-12DC-CEF4684DD583}"/>
              </a:ext>
            </a:extLst>
          </p:cNvPr>
          <p:cNvSpPr/>
          <p:nvPr/>
        </p:nvSpPr>
        <p:spPr>
          <a:xfrm>
            <a:off x="4799856" y="0"/>
            <a:ext cx="7392144" cy="68580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3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3C5800-8237-84F1-E8D8-F08FAC18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5" y="404664"/>
            <a:ext cx="3820213" cy="1512168"/>
          </a:xfrm>
          <a:prstGeom prst="rect">
            <a:avLst/>
          </a:prstGeom>
        </p:spPr>
      </p:pic>
      <p:sp>
        <p:nvSpPr>
          <p:cNvPr id="12" name="Прямоугольник с одним скругленным углом 11">
            <a:extLst>
              <a:ext uri="{FF2B5EF4-FFF2-40B4-BE49-F238E27FC236}">
                <a16:creationId xmlns:a16="http://schemas.microsoft.com/office/drawing/2014/main" id="{FC4E2E25-C73F-6A5D-EB91-C7CD9B07B883}"/>
              </a:ext>
            </a:extLst>
          </p:cNvPr>
          <p:cNvSpPr/>
          <p:nvPr/>
        </p:nvSpPr>
        <p:spPr>
          <a:xfrm>
            <a:off x="0" y="4512517"/>
            <a:ext cx="6960096" cy="1077218"/>
          </a:xfrm>
          <a:prstGeom prst="round1Rect">
            <a:avLst/>
          </a:prstGeom>
          <a:solidFill>
            <a:srgbClr val="EF5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C42B1-607C-705E-2E91-014651AFDFAC}"/>
              </a:ext>
            </a:extLst>
          </p:cNvPr>
          <p:cNvSpPr txBox="1"/>
          <p:nvPr/>
        </p:nvSpPr>
        <p:spPr>
          <a:xfrm>
            <a:off x="479375" y="4584143"/>
            <a:ext cx="5875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Geologica Medium" pitchFamily="2" charset="0"/>
              </a:rPr>
              <a:t>Пол</a:t>
            </a:r>
            <a:r>
              <a:rPr lang="ru-RU" sz="2800" dirty="0">
                <a:solidFill>
                  <a:schemeClr val="bg1"/>
                </a:solidFill>
                <a:latin typeface="Geologica Medium" pitchFamily="2" charset="0"/>
              </a:rPr>
              <a:t>учи 5 000 000 ₽</a:t>
            </a:r>
          </a:p>
          <a:p>
            <a:r>
              <a:rPr lang="ru-RU" sz="2800" dirty="0">
                <a:solidFill>
                  <a:schemeClr val="bg1"/>
                </a:solidFill>
                <a:latin typeface="Geologica Medium" pitchFamily="2" charset="0"/>
              </a:rPr>
              <a:t>на городские преобразования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1F11D8-85B4-CB94-68D4-007B05C10B1B}"/>
              </a:ext>
            </a:extLst>
          </p:cNvPr>
          <p:cNvSpPr txBox="1"/>
          <p:nvPr/>
        </p:nvSpPr>
        <p:spPr>
          <a:xfrm>
            <a:off x="479375" y="5664206"/>
            <a:ext cx="382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F5338"/>
                </a:solidFill>
                <a:latin typeface="Geologica" pitchFamily="2" charset="0"/>
              </a:rPr>
              <a:t>enplus-grant</a:t>
            </a:r>
            <a:r>
              <a:rPr lang="en-US" sz="2400" b="1" dirty="0">
                <a:solidFill>
                  <a:srgbClr val="EF5338"/>
                </a:solidFill>
                <a:latin typeface="Geologica" pitchFamily="2" charset="0"/>
              </a:rPr>
              <a:t>.</a:t>
            </a:r>
            <a:r>
              <a:rPr lang="en-US" sz="2400" dirty="0">
                <a:solidFill>
                  <a:srgbClr val="EF5338"/>
                </a:solidFill>
                <a:latin typeface="Geologica" pitchFamily="2" charset="0"/>
              </a:rPr>
              <a:t>ru</a:t>
            </a:r>
            <a:endParaRPr lang="ru-RU" sz="2400" dirty="0">
              <a:solidFill>
                <a:srgbClr val="EF5338"/>
              </a:solidFill>
              <a:latin typeface="Geologica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A6F541-4785-0D91-6301-C4A5CEB76A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81"/>
          <a:stretch/>
        </p:blipFill>
        <p:spPr>
          <a:xfrm>
            <a:off x="1" y="5918994"/>
            <a:ext cx="11831960" cy="5592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8C0E95-1952-5E96-05EC-25A784526DE7}"/>
              </a:ext>
            </a:extLst>
          </p:cNvPr>
          <p:cNvSpPr txBox="1"/>
          <p:nvPr/>
        </p:nvSpPr>
        <p:spPr>
          <a:xfrm>
            <a:off x="479375" y="2440720"/>
            <a:ext cx="7056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0" dirty="0">
                <a:solidFill>
                  <a:srgbClr val="619796"/>
                </a:solidFill>
                <a:effectLst/>
                <a:latin typeface="Montserrat" panose="00000500000000000000" pitchFamily="2" charset="-52"/>
              </a:rPr>
              <a:t>Как сделать так, чтобы мероприятие стало СОБЫТИЕМ, а не просто веселым приключением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1CC69F-34DF-C515-C166-C9349DEA477C}"/>
              </a:ext>
            </a:extLst>
          </p:cNvPr>
          <p:cNvSpPr txBox="1"/>
          <p:nvPr/>
        </p:nvSpPr>
        <p:spPr>
          <a:xfrm>
            <a:off x="479375" y="3549843"/>
            <a:ext cx="696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2">
                  <a:lumMod val="50000"/>
                </a:schemeClr>
              </a:solidFill>
              <a:latin typeface="Geologica Medium" pitchFamily="2" charset="0"/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Geologica Medium" pitchFamily="2" charset="0"/>
              </a:rPr>
              <a:t>Мария Миркес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log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7E7A0-2D84-4541-B1EA-8936EAA3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события в культуре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E5351-30D1-496E-ABD6-7D51E248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37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7F909-91A6-4A3D-9216-4B4E69DD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33" b="1" dirty="0" err="1">
                <a:latin typeface="Arial" panose="020B0604020202020204" pitchFamily="34" charset="0"/>
                <a:ea typeface="Cambria" panose="02040503050406030204" pitchFamily="18" charset="0"/>
              </a:rPr>
              <a:t>Б.Д.Эльконин</a:t>
            </a:r>
            <a:r>
              <a:rPr lang="ru-RU" sz="4133" b="1" dirty="0">
                <a:latin typeface="Arial" panose="020B0604020202020204" pitchFamily="34" charset="0"/>
                <a:ea typeface="Cambria" panose="02040503050406030204" pitchFamily="18" charset="0"/>
              </a:rPr>
              <a:t>. Психология развития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61C79-CF64-423C-9069-BE88234FD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Событие (со-бытие) есть свершение / явление / откровение идеальной формы. Это точка встречи реальной и идеальной формы, идеала и человека.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Идеальная форма сбывается, является человеку и в человеке.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Идеальная форма иначе не может существовать, явленность входит в ее суть, идеальная форма – не то, что может быть наличным и данным.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Результатом / итогом события является обнаружение себя-иного, себя совершенного.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36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F7D80-2901-42EB-BB39-5DB702DA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4639"/>
            <a:ext cx="10972800" cy="192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55B4ADE-8D64-402D-88EA-1A757F58ED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328" y="0"/>
          <a:ext cx="12144671" cy="6567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181">
                  <a:extLst>
                    <a:ext uri="{9D8B030D-6E8A-4147-A177-3AD203B41FA5}">
                      <a16:colId xmlns:a16="http://schemas.microsoft.com/office/drawing/2014/main" val="3945036669"/>
                    </a:ext>
                  </a:extLst>
                </a:gridCol>
                <a:gridCol w="3908833">
                  <a:extLst>
                    <a:ext uri="{9D8B030D-6E8A-4147-A177-3AD203B41FA5}">
                      <a16:colId xmlns:a16="http://schemas.microsoft.com/office/drawing/2014/main" val="1629177813"/>
                    </a:ext>
                  </a:extLst>
                </a:gridCol>
                <a:gridCol w="3294196">
                  <a:extLst>
                    <a:ext uri="{9D8B030D-6E8A-4147-A177-3AD203B41FA5}">
                      <a16:colId xmlns:a16="http://schemas.microsoft.com/office/drawing/2014/main" val="993734100"/>
                    </a:ext>
                  </a:extLst>
                </a:gridCol>
                <a:gridCol w="3309461">
                  <a:extLst>
                    <a:ext uri="{9D8B030D-6E8A-4147-A177-3AD203B41FA5}">
                      <a16:colId xmlns:a16="http://schemas.microsoft.com/office/drawing/2014/main" val="4238567126"/>
                    </a:ext>
                  </a:extLst>
                </a:gridCol>
              </a:tblGrid>
              <a:tr h="651581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b="1" dirty="0"/>
                        <a:t>Реальная форма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b="1" dirty="0"/>
                        <a:t>Посредник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b="1" dirty="0"/>
                        <a:t>Идеальная форма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19558514"/>
                  </a:ext>
                </a:extLst>
              </a:tr>
              <a:tr h="665184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52950247"/>
                  </a:ext>
                </a:extLst>
              </a:tr>
              <a:tr h="1030421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121920" marR="121920" marT="60960" marB="60960"/>
                </a:tc>
                <a:tc gridSpan="3"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8854"/>
                  </a:ext>
                </a:extLst>
              </a:tr>
              <a:tr h="2748604">
                <a:tc>
                  <a:txBody>
                    <a:bodyPr/>
                    <a:lstStyle/>
                    <a:p>
                      <a:r>
                        <a:rPr lang="ru-RU" sz="1900" dirty="0"/>
                        <a:t>Инструменты</a:t>
                      </a:r>
                    </a:p>
                    <a:p>
                      <a:r>
                        <a:rPr lang="ru-RU" sz="1900" dirty="0"/>
                        <a:t>Ходы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48374527"/>
                  </a:ext>
                </a:extLst>
              </a:tr>
              <a:tr h="1471932">
                <a:tc>
                  <a:txBody>
                    <a:bodyPr/>
                    <a:lstStyle/>
                    <a:p>
                      <a:r>
                        <a:rPr lang="ru-RU" sz="1900" dirty="0"/>
                        <a:t>Типовые ошибки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3603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8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F7D80-2901-42EB-BB39-5DB702DA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4639"/>
            <a:ext cx="10972800" cy="192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55B4ADE-8D64-402D-88EA-1A757F58E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935341"/>
              </p:ext>
            </p:extLst>
          </p:nvPr>
        </p:nvGraphicFramePr>
        <p:xfrm>
          <a:off x="47328" y="2"/>
          <a:ext cx="12144672" cy="6545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171">
                  <a:extLst>
                    <a:ext uri="{9D8B030D-6E8A-4147-A177-3AD203B41FA5}">
                      <a16:colId xmlns:a16="http://schemas.microsoft.com/office/drawing/2014/main" val="3945036669"/>
                    </a:ext>
                  </a:extLst>
                </a:gridCol>
                <a:gridCol w="4004844">
                  <a:extLst>
                    <a:ext uri="{9D8B030D-6E8A-4147-A177-3AD203B41FA5}">
                      <a16:colId xmlns:a16="http://schemas.microsoft.com/office/drawing/2014/main" val="1629177813"/>
                    </a:ext>
                  </a:extLst>
                </a:gridCol>
                <a:gridCol w="3294196">
                  <a:extLst>
                    <a:ext uri="{9D8B030D-6E8A-4147-A177-3AD203B41FA5}">
                      <a16:colId xmlns:a16="http://schemas.microsoft.com/office/drawing/2014/main" val="993734100"/>
                    </a:ext>
                  </a:extLst>
                </a:gridCol>
                <a:gridCol w="3309461">
                  <a:extLst>
                    <a:ext uri="{9D8B030D-6E8A-4147-A177-3AD203B41FA5}">
                      <a16:colId xmlns:a16="http://schemas.microsoft.com/office/drawing/2014/main" val="4238567126"/>
                    </a:ext>
                  </a:extLst>
                </a:gridCol>
              </a:tblGrid>
              <a:tr h="59235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700" b="1" dirty="0"/>
                        <a:t>Реальная форма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700" b="1" dirty="0"/>
                        <a:t>Посредник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700" b="1" dirty="0"/>
                        <a:t>Идеальная форма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19558514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Открывается навстречу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Сопровождает встречу. Двухадресная персона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Является, проявляет сущность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52950247"/>
                  </a:ext>
                </a:extLst>
              </a:tr>
              <a:tr h="936767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121920" marR="121920" marT="60960" marB="60960"/>
                </a:tc>
                <a:tc gridSpan="3">
                  <a:txBody>
                    <a:bodyPr/>
                    <a:lstStyle/>
                    <a:p>
                      <a:r>
                        <a:rPr lang="ru-RU" sz="1700" dirty="0"/>
                        <a:t>Человек обнаруживает себя-иного, себя-совершенного. Идеальная форма является – оживает, реализуется в человеке. Человек начинает видеть / различать иное и иначе (нельзя </a:t>
                      </a:r>
                      <a:r>
                        <a:rPr lang="ru-RU" sz="1700" dirty="0" err="1"/>
                        <a:t>развидеть</a:t>
                      </a:r>
                      <a:r>
                        <a:rPr lang="ru-RU" sz="1700" dirty="0"/>
                        <a:t>).</a:t>
                      </a:r>
                    </a:p>
                    <a:p>
                      <a:r>
                        <a:rPr lang="ru-RU" sz="1700" dirty="0"/>
                        <a:t>Два этапа: причастие, осуществление.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8854"/>
                  </a:ext>
                </a:extLst>
              </a:tr>
              <a:tr h="3027680">
                <a:tc>
                  <a:txBody>
                    <a:bodyPr/>
                    <a:lstStyle/>
                    <a:p>
                      <a:r>
                        <a:rPr lang="ru-RU" sz="1700" dirty="0"/>
                        <a:t>Инструменты</a:t>
                      </a:r>
                    </a:p>
                    <a:p>
                      <a:r>
                        <a:rPr lang="ru-RU" sz="1700" dirty="0"/>
                        <a:t>Ходы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Вызов, сочетание </a:t>
                      </a:r>
                      <a:r>
                        <a:rPr lang="ru-RU" sz="1700" dirty="0" err="1"/>
                        <a:t>манкости</a:t>
                      </a:r>
                      <a:r>
                        <a:rPr lang="ru-RU" sz="1700" dirty="0"/>
                        <a:t> и невозможности. </a:t>
                      </a:r>
                    </a:p>
                    <a:p>
                      <a:r>
                        <a:rPr lang="ru-RU" sz="1700" dirty="0"/>
                        <a:t>Активность. Интенсивность. Напряжение. Пробовать много раз. Новые роли / правила / что угодно!</a:t>
                      </a:r>
                    </a:p>
                    <a:p>
                      <a:r>
                        <a:rPr lang="ru-RU" sz="1700" dirty="0"/>
                        <a:t>«Вышибить табуреточку повседневности». Смелость двигаться вне определенности.</a:t>
                      </a:r>
                    </a:p>
                    <a:p>
                      <a:r>
                        <a:rPr lang="ru-RU" sz="1700" dirty="0"/>
                        <a:t>Осознание себя-иного, своего нового совершенного поведения, решение совершить действие /изменить жизнь.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Волшебное место встречи.</a:t>
                      </a:r>
                    </a:p>
                    <a:p>
                      <a:r>
                        <a:rPr lang="ru-RU" sz="1700" dirty="0"/>
                        <a:t>Поляризованное пространство: рушится – становится; правила – неопределенность.</a:t>
                      </a:r>
                    </a:p>
                    <a:p>
                      <a:r>
                        <a:rPr lang="ru-RU" sz="1700" dirty="0"/>
                        <a:t>Интенсивность.</a:t>
                      </a:r>
                    </a:p>
                    <a:p>
                      <a:r>
                        <a:rPr lang="ru-RU" sz="1700" dirty="0"/>
                        <a:t>Зеркала. Сделать громче.</a:t>
                      </a:r>
                    </a:p>
                    <a:p>
                      <a:r>
                        <a:rPr lang="ru-RU" sz="1700" dirty="0"/>
                        <a:t>Карта. Встреча масштабов.</a:t>
                      </a:r>
                    </a:p>
                    <a:p>
                      <a:r>
                        <a:rPr lang="ru-RU" sz="1700" dirty="0"/>
                        <a:t>Сопровождение человека в событии (</a:t>
                      </a:r>
                      <a:r>
                        <a:rPr lang="ru-RU" sz="1700" dirty="0" err="1"/>
                        <a:t>тьюторство</a:t>
                      </a:r>
                      <a:r>
                        <a:rPr lang="ru-RU" sz="1700" dirty="0"/>
                        <a:t>).</a:t>
                      </a:r>
                    </a:p>
                    <a:p>
                      <a:r>
                        <a:rPr lang="ru-RU" sz="1700" dirty="0"/>
                        <a:t>Знак продлевает событие.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Человек – представитель ИФ.</a:t>
                      </a:r>
                    </a:p>
                    <a:p>
                      <a:r>
                        <a:rPr lang="ru-RU" sz="1700" dirty="0"/>
                        <a:t>Особые задачи / темы, стиль речи, шутки…</a:t>
                      </a:r>
                    </a:p>
                    <a:p>
                      <a:r>
                        <a:rPr lang="ru-RU" sz="1700" dirty="0"/>
                        <a:t>Ритуалы, атрибуты, уклад.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48374527"/>
                  </a:ext>
                </a:extLst>
              </a:tr>
              <a:tr h="1338148">
                <a:tc>
                  <a:txBody>
                    <a:bodyPr/>
                    <a:lstStyle/>
                    <a:p>
                      <a:r>
                        <a:rPr lang="ru-RU" sz="1700" dirty="0"/>
                        <a:t>Типовые ошибки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Вне рефлексии событие остается приключением. Не решиться изменить жизнь, пойти за чудом.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Закрывает собой ИФ. Боится пауз. Не симметричен.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Гламур, безупречность, </a:t>
                      </a:r>
                      <a:r>
                        <a:rPr lang="ru-RU" sz="1700" dirty="0" err="1"/>
                        <a:t>мертвость</a:t>
                      </a:r>
                      <a:r>
                        <a:rPr lang="ru-RU" sz="1700" dirty="0"/>
                        <a:t>, </a:t>
                      </a:r>
                      <a:r>
                        <a:rPr lang="ru-RU" sz="1700" dirty="0" err="1"/>
                        <a:t>музейность</a:t>
                      </a:r>
                      <a:r>
                        <a:rPr lang="ru-RU" sz="1700" dirty="0"/>
                        <a:t>. Не адекватность времени. Снобизм.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3603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28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701B8-1FC2-E444-A193-0BEA7C33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Более просто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87AA4-D14B-B898-0A56-7A45DC00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>
            <a:normAutofit/>
          </a:bodyPr>
          <a:lstStyle/>
          <a:p>
            <a:r>
              <a:rPr lang="ru-RU" dirty="0"/>
              <a:t>Человек (участник события) должен быть активен, должен вкладывать себя (не </a:t>
            </a:r>
            <a:r>
              <a:rPr lang="ru-RU" dirty="0" err="1"/>
              <a:t>зыринг</a:t>
            </a:r>
            <a:r>
              <a:rPr lang="ru-RU" dirty="0"/>
              <a:t>!)</a:t>
            </a:r>
          </a:p>
          <a:p>
            <a:r>
              <a:rPr lang="ru-RU" dirty="0"/>
              <a:t>Событие должно выбивать человека из привычной колеи</a:t>
            </a:r>
          </a:p>
          <a:p>
            <a:r>
              <a:rPr lang="ru-RU" dirty="0"/>
              <a:t>Идеальная форма должна быть (1) осознана нами, авторами события, (2) представлена / открыта – как?</a:t>
            </a:r>
          </a:p>
          <a:p>
            <a:r>
              <a:rPr lang="ru-RU" dirty="0"/>
              <a:t>Знак продлевает событие</a:t>
            </a:r>
          </a:p>
          <a:p>
            <a:r>
              <a:rPr lang="ru-RU" dirty="0"/>
              <a:t>Мощность события увеличивается, если оно вплетено в жизнь человека города ДО - … - ПОСЛЕ</a:t>
            </a:r>
          </a:p>
          <a:p>
            <a:r>
              <a:rPr lang="ru-RU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80900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12CC9-28DE-DEBD-C7AE-0E1D27B6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2B0F8-4C14-CF55-462C-F5D0E1708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Мусор на Ольхоне</a:t>
            </a:r>
          </a:p>
        </p:txBody>
      </p:sp>
    </p:spTree>
    <p:extLst>
      <p:ext uri="{BB962C8B-B14F-4D97-AF65-F5344CB8AC3E}">
        <p14:creationId xmlns:p14="http://schemas.microsoft.com/office/powerpoint/2010/main" val="202104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59B1F-6B79-26CD-1561-B4CF8B51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" y="276742"/>
            <a:ext cx="4248472" cy="3096344"/>
          </a:xfrm>
        </p:spPr>
        <p:txBody>
          <a:bodyPr>
            <a:normAutofit/>
          </a:bodyPr>
          <a:lstStyle/>
          <a:p>
            <a:r>
              <a:rPr lang="ru-RU" sz="4000" dirty="0"/>
              <a:t>Школа развития НооГен </a:t>
            </a:r>
            <a:r>
              <a:rPr lang="en-US" sz="4000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2"/>
              </a:rPr>
              <a:t>https://schoolnoogen.ru/</a:t>
            </a: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57C5B6-75EF-3B8D-079D-267D9E5E1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62" y="-4563888"/>
            <a:ext cx="7556893" cy="1343448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C44840-3829-CF25-D4E5-257A7F8DF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5" y="3373086"/>
            <a:ext cx="4632307" cy="34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4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BC95-AC9A-468E-4050-A5D0B881C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E9348-B77A-1E26-2AD6-FFBC8192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863FB-9DB8-7628-E30F-1351F399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Мусор на Ольхоне = </a:t>
            </a:r>
            <a:r>
              <a:rPr lang="ru-RU" sz="3200" dirty="0"/>
              <a:t>Школа развития НооГен 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2"/>
              </a:rPr>
              <a:t>https://schoolnoogen.ru/</a:t>
            </a:r>
            <a:endParaRPr lang="ru-RU" dirty="0"/>
          </a:p>
          <a:p>
            <a:r>
              <a:rPr lang="ru-RU" dirty="0"/>
              <a:t>Уборка </a:t>
            </a:r>
            <a:r>
              <a:rPr lang="ru-RU" dirty="0" err="1"/>
              <a:t>Точилинского</a:t>
            </a:r>
            <a:r>
              <a:rPr lang="ru-RU" dirty="0"/>
              <a:t> бора = </a:t>
            </a:r>
            <a:r>
              <a:rPr lang="ru-RU" sz="3200" dirty="0"/>
              <a:t>Школа развития НооГен 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2"/>
              </a:rPr>
              <a:t>https://schoolnoogen.ru/</a:t>
            </a:r>
            <a:endParaRPr lang="ru-RU" sz="3200" b="0" i="0" u="sng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ru-RU" dirty="0"/>
              <a:t>Фестиваль семейного образования, более 1000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07732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9BA6C-793E-0363-4E7F-D2F9AF92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E92D5-B3FA-BA87-3536-430F57921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Проанализируйте событие с точки зрения представленного понятия</a:t>
            </a:r>
          </a:p>
          <a:p>
            <a:pPr lvl="1"/>
            <a:r>
              <a:rPr lang="ru-RU" dirty="0"/>
              <a:t>Опознайте и дотяните событие</a:t>
            </a:r>
          </a:p>
          <a:p>
            <a:pPr lvl="1"/>
            <a:r>
              <a:rPr lang="ru-RU" dirty="0"/>
              <a:t>Придумайте событие для реализации своего проекта</a:t>
            </a:r>
          </a:p>
          <a:p>
            <a:pPr lvl="1"/>
            <a:r>
              <a:rPr lang="ru-RU" dirty="0"/>
              <a:t>Задайте вопрос</a:t>
            </a:r>
          </a:p>
        </p:txBody>
      </p:sp>
    </p:spTree>
    <p:extLst>
      <p:ext uri="{BB962C8B-B14F-4D97-AF65-F5344CB8AC3E}">
        <p14:creationId xmlns:p14="http://schemas.microsoft.com/office/powerpoint/2010/main" val="18397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69CE-9C7F-12C3-CC75-512BFF3A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СОБЫТИЕ в грантовой заявке. Полезные советы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E9170-E726-333E-DC46-9358BA6B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Место в проекте – старт, кульминация, финиш</a:t>
            </a:r>
          </a:p>
          <a:p>
            <a:r>
              <a:rPr lang="ru-RU" dirty="0"/>
              <a:t>Вплетение события в жизнь города / сообщества ДО - … - ПОСЛЕ</a:t>
            </a:r>
          </a:p>
          <a:p>
            <a:r>
              <a:rPr lang="ru-RU" dirty="0"/>
              <a:t>Соотнесение с целями проекта</a:t>
            </a:r>
          </a:p>
          <a:p>
            <a:r>
              <a:rPr lang="ru-RU" dirty="0"/>
              <a:t>Мощное событие работает и на сообщество, реализацию услуги, городское пространство</a:t>
            </a:r>
          </a:p>
          <a:p>
            <a:r>
              <a:rPr lang="ru-RU" dirty="0"/>
              <a:t>Показатели результативности:</a:t>
            </a:r>
          </a:p>
          <a:p>
            <a:pPr lvl="1"/>
            <a:r>
              <a:rPr lang="ru-RU" dirty="0"/>
              <a:t>Процессные (событие прошло, число участников разных категорий, число продуктов…)</a:t>
            </a:r>
          </a:p>
          <a:p>
            <a:pPr lvl="1"/>
            <a:r>
              <a:rPr lang="ru-RU" dirty="0"/>
              <a:t>Эффекты (как это изменит жизнь сообщества / пространства / города)</a:t>
            </a:r>
          </a:p>
          <a:p>
            <a:pPr marL="0" indent="0">
              <a:buNone/>
            </a:pPr>
            <a:r>
              <a:rPr lang="ru-RU" dirty="0"/>
              <a:t>Примеры: </a:t>
            </a:r>
          </a:p>
          <a:p>
            <a:pPr>
              <a:buFontTx/>
              <a:buChar char="-"/>
            </a:pPr>
            <a:r>
              <a:rPr lang="ru-RU" dirty="0"/>
              <a:t>Фестиваль старинных игр</a:t>
            </a:r>
          </a:p>
          <a:p>
            <a:pPr>
              <a:buFontTx/>
              <a:buChar char="-"/>
            </a:pPr>
            <a:r>
              <a:rPr lang="ru-RU" i="0" u="none" strike="noStrike" dirty="0">
                <a:solidFill>
                  <a:srgbClr val="000000"/>
                </a:solidFill>
                <a:effectLst/>
              </a:rPr>
              <a:t>Международный этнокультурный фестиваль</a:t>
            </a: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31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126EAB5-FAEF-4B5D-2325-36158E92249D}"/>
              </a:ext>
            </a:extLst>
          </p:cNvPr>
          <p:cNvSpPr txBox="1"/>
          <p:nvPr/>
        </p:nvSpPr>
        <p:spPr>
          <a:xfrm>
            <a:off x="698153" y="626986"/>
            <a:ext cx="10224085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810" b="1" spc="-5" dirty="0">
                <a:latin typeface="Candara Light" panose="020E0502030303020204" pitchFamily="34" charset="0"/>
              </a:rPr>
              <a:t>МАРИЯ МИРКЕС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0C22B71-7723-94C9-AF8B-685CA4067479}"/>
              </a:ext>
            </a:extLst>
          </p:cNvPr>
          <p:cNvCxnSpPr>
            <a:cxnSpLocks/>
          </p:cNvCxnSpPr>
          <p:nvPr/>
        </p:nvCxnSpPr>
        <p:spPr>
          <a:xfrm flipV="1">
            <a:off x="555741" y="445874"/>
            <a:ext cx="0" cy="925513"/>
          </a:xfrm>
          <a:prstGeom prst="line">
            <a:avLst/>
          </a:prstGeom>
          <a:ln w="12700">
            <a:solidFill>
              <a:srgbClr val="7C7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D488A1B-286B-2BC5-342C-618357786CC3}"/>
              </a:ext>
            </a:extLst>
          </p:cNvPr>
          <p:cNvSpPr txBox="1"/>
          <p:nvPr/>
        </p:nvSpPr>
        <p:spPr>
          <a:xfrm>
            <a:off x="4511824" y="2150316"/>
            <a:ext cx="7393508" cy="463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6917" indent="-296917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Candara Light" panose="020E0502030303020204" pitchFamily="34" charset="0"/>
              </a:rPr>
              <a:t>Кандидат философских наук</a:t>
            </a:r>
          </a:p>
          <a:p>
            <a:pPr marL="296917" indent="-296917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Candara Light" panose="020E0502030303020204" pitchFamily="34" charset="0"/>
              </a:rPr>
              <a:t>Федеральный эксперт в сфере образования </a:t>
            </a:r>
          </a:p>
          <a:p>
            <a:pPr marL="296917" indent="-296917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Candara Light" panose="020E0502030303020204" pitchFamily="34" charset="0"/>
              </a:rPr>
              <a:t>Входит в список Лидеров инноваций в образовании </a:t>
            </a:r>
          </a:p>
          <a:p>
            <a:pPr marL="296917" indent="-296917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Candara Light" panose="020E0502030303020204" pitchFamily="34" charset="0"/>
              </a:rPr>
              <a:t>Эксперт федеральных и образовательных институтов, конкурсов и программ </a:t>
            </a:r>
          </a:p>
          <a:p>
            <a:pPr marL="296917" indent="-296917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Candara Light" panose="020E0502030303020204" pitchFamily="34" charset="0"/>
              </a:rPr>
              <a:t>Автор книг, методичек, вебинаров </a:t>
            </a:r>
          </a:p>
          <a:p>
            <a:pPr marL="296917" indent="-296917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Candara Light" panose="020E0502030303020204" pitchFamily="34" charset="0"/>
              </a:rPr>
              <a:t>Соавтор технологии развития творческого мышления </a:t>
            </a:r>
            <a:r>
              <a:rPr lang="ru-RU" sz="2400" b="1" dirty="0" err="1">
                <a:latin typeface="Candara Light" panose="020E0502030303020204" pitchFamily="34" charset="0"/>
              </a:rPr>
              <a:t>НооГен</a:t>
            </a:r>
            <a:r>
              <a:rPr lang="ru-RU" sz="2400" b="1" dirty="0">
                <a:latin typeface="Candara Light" panose="020E0502030303020204" pitchFamily="34" charset="0"/>
              </a:rPr>
              <a:t> и группы проектов «Образовательный экстрим» </a:t>
            </a:r>
          </a:p>
          <a:p>
            <a:pPr marL="296917" indent="-296917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Candara Light" panose="020E0502030303020204" pitchFamily="34" charset="0"/>
              </a:rPr>
              <a:t>Своя частная образовательная практика</a:t>
            </a:r>
          </a:p>
          <a:p>
            <a:pPr algn="just"/>
            <a:endParaRPr lang="ru-RU" sz="2078" b="1" dirty="0">
              <a:solidFill>
                <a:srgbClr val="7C769B"/>
              </a:solidFill>
              <a:latin typeface="Candara Light" panose="020E0502030303020204" pitchFamily="34" charset="0"/>
            </a:endParaRPr>
          </a:p>
          <a:p>
            <a:pPr marL="296917" indent="-296917" algn="just">
              <a:buFont typeface="Arial" panose="020B0604020202020204" pitchFamily="34" charset="0"/>
              <a:buChar char="•"/>
            </a:pPr>
            <a:endParaRPr lang="ru-RU" sz="3464" dirty="0">
              <a:solidFill>
                <a:srgbClr val="7C769B"/>
              </a:solidFill>
              <a:latin typeface="Candara Light" panose="020E0502030303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55B607A-1012-694F-5E6D-3CB146FBA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" t="9134" r="71608" b="59789"/>
          <a:stretch/>
        </p:blipFill>
        <p:spPr>
          <a:xfrm>
            <a:off x="10922239" y="6151116"/>
            <a:ext cx="1174494" cy="633933"/>
          </a:xfrm>
          <a:prstGeom prst="rect">
            <a:avLst/>
          </a:prstGeom>
        </p:spPr>
      </p:pic>
      <p:pic>
        <p:nvPicPr>
          <p:cNvPr id="20" name="Picture 6" descr="Все материалы автора Мария Миркес | Вести образования">
            <a:extLst>
              <a:ext uri="{FF2B5EF4-FFF2-40B4-BE49-F238E27FC236}">
                <a16:creationId xmlns:a16="http://schemas.microsoft.com/office/drawing/2014/main" id="{E4796FBD-E607-DEB0-8682-13C4ADB2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6" y="2150316"/>
            <a:ext cx="3566233" cy="3566233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38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5EA0A-147E-CF1B-145C-7555178F8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39A7F-8A72-2E13-89B1-13F509A9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2*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72CC4F-D147-0CCF-D850-2F70F1A8C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Проанализируйте событие с точки зрения представленного понятия и советов</a:t>
            </a:r>
          </a:p>
          <a:p>
            <a:pPr lvl="1"/>
            <a:r>
              <a:rPr lang="ru-RU" dirty="0"/>
              <a:t>Опознайте и дотяните событие</a:t>
            </a:r>
          </a:p>
          <a:p>
            <a:pPr lvl="1"/>
            <a:r>
              <a:rPr lang="ru-RU" dirty="0"/>
              <a:t>Придумайте событие для реализации своего проекта</a:t>
            </a:r>
          </a:p>
          <a:p>
            <a:pPr lvl="1"/>
            <a:r>
              <a:rPr lang="ru-RU" dirty="0"/>
              <a:t>Задайте вопрос</a:t>
            </a:r>
          </a:p>
        </p:txBody>
      </p:sp>
    </p:spTree>
    <p:extLst>
      <p:ext uri="{BB962C8B-B14F-4D97-AF65-F5344CB8AC3E}">
        <p14:creationId xmlns:p14="http://schemas.microsoft.com/office/powerpoint/2010/main" val="81474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9A3E3-9119-4A68-91C8-ED91798B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Философия событийности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1C595-EA8B-4B61-BFE0-1B741D06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СОБЫТИЕ - древний эффективный инструмент </a:t>
            </a:r>
          </a:p>
          <a:p>
            <a:pPr marL="0" indent="0">
              <a:buNone/>
            </a:pPr>
            <a:r>
              <a:rPr lang="ru-RU" dirty="0"/>
              <a:t>реализации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613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1AA02-6CE6-1077-318C-2420F558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A9173-8808-1C86-310F-D142CA8F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Философия событийности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19031-2782-31F9-104E-02A8EEA44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СОБЫТИЕ - древний эффективный инструмент </a:t>
            </a:r>
          </a:p>
          <a:p>
            <a:pPr marL="0" indent="0">
              <a:buNone/>
            </a:pPr>
            <a:r>
              <a:rPr lang="ru-RU" dirty="0"/>
              <a:t>реализации КУЛЬТУРЫ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Что означает это слово СОБЫТИЕ?</a:t>
            </a:r>
          </a:p>
          <a:p>
            <a:pPr marL="0" indent="0">
              <a:buNone/>
            </a:pPr>
            <a:endParaRPr lang="ru-RU" sz="2667" dirty="0"/>
          </a:p>
        </p:txBody>
      </p:sp>
    </p:spTree>
    <p:extLst>
      <p:ext uri="{BB962C8B-B14F-4D97-AF65-F5344CB8AC3E}">
        <p14:creationId xmlns:p14="http://schemas.microsoft.com/office/powerpoint/2010/main" val="3444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7F909-91A6-4A3D-9216-4B4E69DD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33" b="1" dirty="0" err="1">
                <a:latin typeface="Arial" panose="020B0604020202020204" pitchFamily="34" charset="0"/>
                <a:ea typeface="Cambria" panose="02040503050406030204" pitchFamily="18" charset="0"/>
              </a:rPr>
              <a:t>Б.Д.Эльконин</a:t>
            </a:r>
            <a:r>
              <a:rPr lang="ru-RU" sz="4133" b="1" dirty="0">
                <a:latin typeface="Arial" panose="020B0604020202020204" pitchFamily="34" charset="0"/>
                <a:ea typeface="Cambria" panose="02040503050406030204" pitchFamily="18" charset="0"/>
              </a:rPr>
              <a:t>. Психология развития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61C79-CF64-423C-9069-BE88234FD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Событие есть свершение / явление / откровение идеальной формы. Это точка встречи реальной и идеальной формы, идеала и человека.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Идеальная форма сбывается, является человеку и в человеке.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Идеальная форма иначе не может существовать, явленность входит в ее суть, идеальная форма – не то, что может быть наличным и данным.</a:t>
            </a: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Идеальная форма – про что-то сложное.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</a:rPr>
              <a:t>Результатом / итогом события является обнаружение себя-иного, себя совершенного.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14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63DED-638E-486B-A5CC-4AF727FF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Arial" panose="020B0604020202020204" pitchFamily="34" charset="0"/>
                <a:ea typeface="Cambria" panose="02040503050406030204" pitchFamily="18" charset="0"/>
              </a:rPr>
              <a:t>Ф.В.Й.Шеллинг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6F83D-6D78-4096-B135-A88B9C174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ru-RU" dirty="0">
                <a:latin typeface="Arial" panose="020B0604020202020204" pitchFamily="34" charset="0"/>
                <a:ea typeface="Cambria" panose="02040503050406030204" pitchFamily="18" charset="0"/>
              </a:rPr>
              <a:t>Откровение совершается, когда прорывается некая пелена мрачного; откровение предполагает в качестве своей предпосылки </a:t>
            </a:r>
            <a:r>
              <a:rPr lang="ru-RU" dirty="0" err="1">
                <a:latin typeface="Arial" panose="020B0604020202020204" pitchFamily="34" charset="0"/>
                <a:ea typeface="Cambria" panose="02040503050406030204" pitchFamily="18" charset="0"/>
              </a:rPr>
              <a:t>омраченность</a:t>
            </a:r>
            <a:r>
              <a:rPr lang="ru-RU" dirty="0">
                <a:latin typeface="Arial" panose="020B0604020202020204" pitchFamily="34" charset="0"/>
                <a:ea typeface="Cambria" panose="02040503050406030204" pitchFamily="18" charset="0"/>
              </a:rPr>
              <a:t>, нечто вставшее между сознанием и Богом, который должен выступить наружу в откровении. Вот это преодоление </a:t>
            </a:r>
            <a:r>
              <a:rPr lang="ru-RU" dirty="0" err="1">
                <a:latin typeface="Arial" panose="020B0604020202020204" pitchFamily="34" charset="0"/>
                <a:ea typeface="Cambria" panose="02040503050406030204" pitchFamily="18" charset="0"/>
              </a:rPr>
              <a:t>омраченности</a:t>
            </a:r>
            <a:r>
              <a:rPr lang="ru-RU" dirty="0">
                <a:latin typeface="Arial" panose="020B0604020202020204" pitchFamily="34" charset="0"/>
                <a:ea typeface="Cambria" panose="02040503050406030204" pitchFamily="18" charset="0"/>
              </a:rPr>
              <a:t>, как бы снятие с глаз пелены, особые действия по проявлению и связанные с ними энергичные усилия и поиск составляют ту особую работу, которая совершается в событии.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74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B6E93-65C4-4326-B3B4-31E1A96E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BF3C762-8D84-49CB-A38B-A597E2EAC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36" y="0"/>
            <a:ext cx="13716000" cy="6858000"/>
          </a:xfrm>
        </p:spPr>
      </p:pic>
    </p:spTree>
    <p:extLst>
      <p:ext uri="{BB962C8B-B14F-4D97-AF65-F5344CB8AC3E}">
        <p14:creationId xmlns:p14="http://schemas.microsoft.com/office/powerpoint/2010/main" val="160998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79EDA-12A8-4167-9BAA-91DF4296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E81035-A39C-4290-979A-FEB356900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2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762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38967-3DF4-4E1E-BC1E-BF2116A6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0ED6E-CAC1-4489-B5CD-9E1F7329A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Событие в моей жизни. </a:t>
            </a:r>
          </a:p>
          <a:p>
            <a:pPr marL="0" indent="0">
              <a:buNone/>
            </a:pPr>
            <a:r>
              <a:rPr lang="ru-RU" dirty="0"/>
              <a:t>Событие моей жизни = построение личной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1877614654"/>
      </p:ext>
    </p:extLst>
  </p:cSld>
  <p:clrMapOvr>
    <a:masterClrMapping/>
  </p:clrMapOvr>
</p:sld>
</file>

<file path=ppt/theme/theme1.xml><?xml version="1.0" encoding="utf-8"?>
<a:theme xmlns:a="http://schemas.openxmlformats.org/drawingml/2006/main" name="2015 10 30 День информировани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10 30 День информирования</Template>
  <TotalTime>758</TotalTime>
  <Words>808</Words>
  <Application>Microsoft Office PowerPoint</Application>
  <PresentationFormat>Широкоэкранный</PresentationFormat>
  <Paragraphs>108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Candara Light</vt:lpstr>
      <vt:lpstr>Geologica</vt:lpstr>
      <vt:lpstr>Geologica Medium</vt:lpstr>
      <vt:lpstr>Montserrat</vt:lpstr>
      <vt:lpstr>Roboto</vt:lpstr>
      <vt:lpstr>2015 10 30 День информирования</vt:lpstr>
      <vt:lpstr>Презентация PowerPoint</vt:lpstr>
      <vt:lpstr>Презентация PowerPoint</vt:lpstr>
      <vt:lpstr>Философия событийности</vt:lpstr>
      <vt:lpstr>Философия событийности</vt:lpstr>
      <vt:lpstr>Б.Д.Эльконин. Психология развития </vt:lpstr>
      <vt:lpstr>Ф.В.Й.Шеллинг</vt:lpstr>
      <vt:lpstr>Презентация PowerPoint</vt:lpstr>
      <vt:lpstr>Презентация PowerPoint</vt:lpstr>
      <vt:lpstr>Упражнение 1</vt:lpstr>
      <vt:lpstr>Инструменты события в культуре</vt:lpstr>
      <vt:lpstr>Б.Д.Эльконин. Психология развития </vt:lpstr>
      <vt:lpstr>Презентация PowerPoint</vt:lpstr>
      <vt:lpstr>Презентация PowerPoint</vt:lpstr>
      <vt:lpstr>Более просто</vt:lpstr>
      <vt:lpstr>Примеры</vt:lpstr>
      <vt:lpstr>Школа развития НооГен https://schoolnoogen.ru/</vt:lpstr>
      <vt:lpstr>Примеры</vt:lpstr>
      <vt:lpstr>Упражнение 2</vt:lpstr>
      <vt:lpstr>СОБЫТИЕ в грантовой заявке. Полезные советы</vt:lpstr>
      <vt:lpstr>Упражнение 2*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Марина</dc:creator>
  <cp:lastModifiedBy>Мария Миркес</cp:lastModifiedBy>
  <cp:revision>62</cp:revision>
  <dcterms:created xsi:type="dcterms:W3CDTF">2015-10-29T03:31:32Z</dcterms:created>
  <dcterms:modified xsi:type="dcterms:W3CDTF">2024-11-28T08:35:47Z</dcterms:modified>
</cp:coreProperties>
</file>